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4" r:id="rId2"/>
    <p:sldId id="282" r:id="rId3"/>
    <p:sldId id="273" r:id="rId4"/>
    <p:sldId id="270" r:id="rId5"/>
    <p:sldId id="271" r:id="rId6"/>
    <p:sldId id="263" r:id="rId7"/>
    <p:sldId id="261" r:id="rId8"/>
    <p:sldId id="266" r:id="rId9"/>
    <p:sldId id="294" r:id="rId10"/>
    <p:sldId id="295" r:id="rId11"/>
    <p:sldId id="296" r:id="rId12"/>
    <p:sldId id="289" r:id="rId13"/>
    <p:sldId id="290" r:id="rId14"/>
    <p:sldId id="291" r:id="rId15"/>
    <p:sldId id="299" r:id="rId16"/>
    <p:sldId id="300" r:id="rId17"/>
    <p:sldId id="277" r:id="rId18"/>
    <p:sldId id="293" r:id="rId19"/>
    <p:sldId id="268" r:id="rId20"/>
    <p:sldId id="301" r:id="rId21"/>
    <p:sldId id="30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02" autoAdjust="0"/>
    <p:restoredTop sz="94625" autoAdjust="0"/>
  </p:normalViewPr>
  <p:slideViewPr>
    <p:cSldViewPr snapToGrid="0">
      <p:cViewPr varScale="1">
        <p:scale>
          <a:sx n="96" d="100"/>
          <a:sy n="96" d="100"/>
        </p:scale>
        <p:origin x="90" y="612"/>
      </p:cViewPr>
      <p:guideLst/>
    </p:cSldViewPr>
  </p:slideViewPr>
  <p:outlineViewPr>
    <p:cViewPr>
      <p:scale>
        <a:sx n="33" d="100"/>
        <a:sy n="33" d="100"/>
      </p:scale>
      <p:origin x="0" y="-56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6066F-8B92-4023-805D-D166C60F74D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4711C-7CFF-42F3-AC96-1173E6E2F9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71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314450" cy="6858000"/>
          </a:xfrm>
          <a:gradFill>
            <a:gsLst>
              <a:gs pos="47000">
                <a:schemeClr val="tx1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</p:spPr>
        <p:txBody>
          <a:bodyPr/>
          <a:lstStyle/>
          <a:p>
            <a:pPr lvl="0"/>
            <a:endParaRPr lang="en-AU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6356349"/>
            <a:ext cx="2724150" cy="50165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498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1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147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88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aubach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llege TM" panose="02000503000000000000" pitchFamily="2" charset="0"/>
              </a:defRPr>
            </a:lvl1pPr>
            <a:lvl2pPr>
              <a:defRPr>
                <a:latin typeface="College TM" panose="02000503000000000000" pitchFamily="2" charset="0"/>
              </a:defRPr>
            </a:lvl2pPr>
            <a:lvl3pPr>
              <a:defRPr>
                <a:latin typeface="College TM" panose="02000503000000000000" pitchFamily="2" charset="0"/>
              </a:defRPr>
            </a:lvl3pPr>
            <a:lvl4pPr>
              <a:defRPr>
                <a:latin typeface="College TM" panose="02000503000000000000" pitchFamily="2" charset="0"/>
              </a:defRPr>
            </a:lvl4pPr>
            <a:lvl5pPr>
              <a:defRPr>
                <a:latin typeface="College TM" panose="02000503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67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taubach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67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aubach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63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taubach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00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58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529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70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338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6042-84C7-4FCB-80DA-F58FEA7E53B1}" type="datetimeFigureOut">
              <a:rPr lang="en-AU" smtClean="0"/>
              <a:t>25/01/2017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927BF-8D60-4495-A544-27B18949E1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2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aubach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aubach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aubach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aubach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aubach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aubach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9.png"/><Relationship Id="rId2" Type="http://schemas.openxmlformats.org/officeDocument/2006/relationships/image" Target="../media/image3.em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19.png"/><Relationship Id="rId2" Type="http://schemas.openxmlformats.org/officeDocument/2006/relationships/image" Target="../media/image3.emf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3.emf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7.png"/><Relationship Id="rId18" Type="http://schemas.openxmlformats.org/officeDocument/2006/relationships/image" Target="../media/image25.png"/><Relationship Id="rId3" Type="http://schemas.openxmlformats.org/officeDocument/2006/relationships/image" Target="../media/image41.png"/><Relationship Id="rId21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4.png"/><Relationship Id="rId2" Type="http://schemas.openxmlformats.org/officeDocument/2006/relationships/image" Target="../media/image3.emf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20.png"/><Relationship Id="rId23" Type="http://schemas.openxmlformats.org/officeDocument/2006/relationships/image" Target="../media/image30.png"/><Relationship Id="rId10" Type="http://schemas.openxmlformats.org/officeDocument/2006/relationships/image" Target="../media/image38.png"/><Relationship Id="rId19" Type="http://schemas.openxmlformats.org/officeDocument/2006/relationships/image" Target="../media/image26.png"/><Relationship Id="rId4" Type="http://schemas.openxmlformats.org/officeDocument/2006/relationships/image" Target="../media/image42.png"/><Relationship Id="rId9" Type="http://schemas.openxmlformats.org/officeDocument/2006/relationships/image" Target="../media/image37.png"/><Relationship Id="rId14" Type="http://schemas.openxmlformats.org/officeDocument/2006/relationships/image" Target="../media/image19.png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7.png"/><Relationship Id="rId18" Type="http://schemas.openxmlformats.org/officeDocument/2006/relationships/image" Target="../media/image25.png"/><Relationship Id="rId3" Type="http://schemas.openxmlformats.org/officeDocument/2006/relationships/image" Target="../media/image41.png"/><Relationship Id="rId21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4.png"/><Relationship Id="rId2" Type="http://schemas.openxmlformats.org/officeDocument/2006/relationships/image" Target="../media/image3.emf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20.png"/><Relationship Id="rId23" Type="http://schemas.openxmlformats.org/officeDocument/2006/relationships/image" Target="../media/image30.png"/><Relationship Id="rId10" Type="http://schemas.openxmlformats.org/officeDocument/2006/relationships/image" Target="../media/image38.png"/><Relationship Id="rId19" Type="http://schemas.openxmlformats.org/officeDocument/2006/relationships/image" Target="../media/image26.png"/><Relationship Id="rId4" Type="http://schemas.openxmlformats.org/officeDocument/2006/relationships/image" Target="../media/image42.png"/><Relationship Id="rId9" Type="http://schemas.openxmlformats.org/officeDocument/2006/relationships/image" Target="../media/image37.png"/><Relationship Id="rId14" Type="http://schemas.openxmlformats.org/officeDocument/2006/relationships/image" Target="../media/image19.png"/><Relationship Id="rId2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7" Type="http://schemas.openxmlformats.org/officeDocument/2006/relationships/image" Target="../media/image51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5" Type="http://schemas.openxmlformats.org/officeDocument/2006/relationships/image" Target="../media/image37.png"/><Relationship Id="rId10" Type="http://schemas.openxmlformats.org/officeDocument/2006/relationships/image" Target="../media/image42.png"/><Relationship Id="rId9" Type="http://schemas.openxmlformats.org/officeDocument/2006/relationships/image" Target="../media/image3.emf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3.png"/><Relationship Id="rId3" Type="http://schemas.openxmlformats.org/officeDocument/2006/relationships/image" Target="../media/image3.em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3.png"/><Relationship Id="rId3" Type="http://schemas.openxmlformats.org/officeDocument/2006/relationships/image" Target="../media/image3.em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3" Type="http://schemas.openxmlformats.org/officeDocument/2006/relationships/image" Target="../media/image56.jpg"/><Relationship Id="rId21" Type="http://schemas.openxmlformats.org/officeDocument/2006/relationships/image" Target="../media/image74.png"/><Relationship Id="rId7" Type="http://schemas.openxmlformats.org/officeDocument/2006/relationships/image" Target="../media/image60.jpg"/><Relationship Id="rId12" Type="http://schemas.openxmlformats.org/officeDocument/2006/relationships/image" Target="../media/image65.jpg"/><Relationship Id="rId17" Type="http://schemas.openxmlformats.org/officeDocument/2006/relationships/image" Target="../media/image70.jpg"/><Relationship Id="rId2" Type="http://schemas.openxmlformats.org/officeDocument/2006/relationships/image" Target="../media/image55.jpg"/><Relationship Id="rId16" Type="http://schemas.openxmlformats.org/officeDocument/2006/relationships/image" Target="../media/image69.jpg"/><Relationship Id="rId20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4.jpg"/><Relationship Id="rId5" Type="http://schemas.openxmlformats.org/officeDocument/2006/relationships/image" Target="../media/image58.jpg"/><Relationship Id="rId15" Type="http://schemas.openxmlformats.org/officeDocument/2006/relationships/image" Target="../media/image68.jpg"/><Relationship Id="rId10" Type="http://schemas.openxmlformats.org/officeDocument/2006/relationships/image" Target="../media/image63.jpg"/><Relationship Id="rId19" Type="http://schemas.openxmlformats.org/officeDocument/2006/relationships/image" Target="../media/image72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Relationship Id="rId14" Type="http://schemas.openxmlformats.org/officeDocument/2006/relationships/image" Target="../media/image67.jpg"/><Relationship Id="rId2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../media/media4.mp4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day at the GYM</a:t>
            </a:r>
          </a:p>
        </p:txBody>
      </p:sp>
      <p:pic>
        <p:nvPicPr>
          <p:cNvPr id="4" name="GymRoutin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578882"/>
            <a:ext cx="7735887" cy="43513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7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5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926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477550" y="1748329"/>
            <a:ext cx="6783773" cy="4342056"/>
            <a:chOff x="1651000" y="1834905"/>
            <a:chExt cx="6783773" cy="434205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0" y="1463320"/>
            <a:ext cx="7367928" cy="4627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Finding each repeats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58330"/>
              </p:ext>
            </p:extLst>
          </p:nvPr>
        </p:nvGraphicFramePr>
        <p:xfrm>
          <a:off x="965199" y="1652924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1931846" y="2089183"/>
            <a:ext cx="672458" cy="612810"/>
            <a:chOff x="1651000" y="1834905"/>
            <a:chExt cx="6783773" cy="434205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126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Finding correct repeats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69914"/>
              </p:ext>
            </p:extLst>
          </p:nvPr>
        </p:nvGraphicFramePr>
        <p:xfrm>
          <a:off x="965199" y="1652924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1931846" y="2089183"/>
            <a:ext cx="672458" cy="612810"/>
            <a:chOff x="1651000" y="1834905"/>
            <a:chExt cx="6783773" cy="434205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550" y="1942860"/>
            <a:ext cx="257175" cy="3476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63" y="1944772"/>
            <a:ext cx="828675" cy="3486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638" y="1944772"/>
            <a:ext cx="838200" cy="3486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75" y="1938097"/>
            <a:ext cx="238125" cy="3486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913" y="1933334"/>
            <a:ext cx="323850" cy="3495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5525" y="1942859"/>
            <a:ext cx="200025" cy="3476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4913" y="1938097"/>
            <a:ext cx="247650" cy="34861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63" y="1963497"/>
            <a:ext cx="361950" cy="34861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186" y="1957472"/>
            <a:ext cx="438150" cy="34766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8850" y="1960322"/>
            <a:ext cx="409575" cy="3467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8900" y="1911109"/>
            <a:ext cx="295275" cy="35147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8463" y="1938097"/>
            <a:ext cx="438150" cy="3486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223" y="1966672"/>
            <a:ext cx="476250" cy="34575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40" y="2881552"/>
            <a:ext cx="803496" cy="5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Finding correct repeats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095" t="9064" r="9701" b="53584"/>
          <a:stretch/>
        </p:blipFill>
        <p:spPr>
          <a:xfrm>
            <a:off x="5077456" y="1637301"/>
            <a:ext cx="193399" cy="1298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204" t="39981" r="5205" b="52405"/>
          <a:stretch/>
        </p:blipFill>
        <p:spPr>
          <a:xfrm>
            <a:off x="7914944" y="3771900"/>
            <a:ext cx="717550" cy="265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176" t="9362" r="3301" b="53389"/>
          <a:stretch/>
        </p:blipFill>
        <p:spPr>
          <a:xfrm>
            <a:off x="7914944" y="2036126"/>
            <a:ext cx="767152" cy="129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0144" t="17323" r="15420" b="13870"/>
          <a:stretch/>
        </p:blipFill>
        <p:spPr>
          <a:xfrm>
            <a:off x="3489604" y="1473995"/>
            <a:ext cx="177248" cy="2398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0049" t="9260" r="8659" b="12085"/>
          <a:stretch/>
        </p:blipFill>
        <p:spPr>
          <a:xfrm>
            <a:off x="4510499" y="1667195"/>
            <a:ext cx="263267" cy="274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20521" t="37781" r="12149" b="14548"/>
          <a:stretch/>
        </p:blipFill>
        <p:spPr>
          <a:xfrm>
            <a:off x="4906622" y="2114550"/>
            <a:ext cx="134678" cy="1657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19231" t="23629" r="9708" b="17054"/>
          <a:stretch/>
        </p:blipFill>
        <p:spPr>
          <a:xfrm>
            <a:off x="5357945" y="1930718"/>
            <a:ext cx="175981" cy="2067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l="6925" t="7710" r="5951" b="14695"/>
          <a:stretch/>
        </p:blipFill>
        <p:spPr>
          <a:xfrm>
            <a:off x="3882192" y="1532891"/>
            <a:ext cx="315345" cy="270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5979" t="14037" r="6361" b="17470"/>
          <a:stretch/>
        </p:blipFill>
        <p:spPr>
          <a:xfrm>
            <a:off x="3292017" y="3047366"/>
            <a:ext cx="384082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t="11603" r="8017" b="12573"/>
          <a:stretch/>
        </p:blipFill>
        <p:spPr>
          <a:xfrm>
            <a:off x="4107610" y="2673350"/>
            <a:ext cx="376738" cy="2628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9152" t="18383" r="9124" b="7543"/>
          <a:stretch/>
        </p:blipFill>
        <p:spPr>
          <a:xfrm>
            <a:off x="5605780" y="2425063"/>
            <a:ext cx="241300" cy="260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/>
          <a:srcRect l="7375" t="10191" r="11466" b="9662"/>
          <a:stretch/>
        </p:blipFill>
        <p:spPr>
          <a:xfrm>
            <a:off x="8847834" y="1937702"/>
            <a:ext cx="355600" cy="2794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/>
          <a:srcRect l="6059" t="12961" r="7492" b="55753"/>
          <a:stretch/>
        </p:blipFill>
        <p:spPr>
          <a:xfrm>
            <a:off x="4970713" y="3774124"/>
            <a:ext cx="411717" cy="1081722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04315"/>
              </p:ext>
            </p:extLst>
          </p:nvPr>
        </p:nvGraphicFramePr>
        <p:xfrm>
          <a:off x="851677" y="1788195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1818324" y="2224454"/>
            <a:ext cx="672458" cy="612810"/>
            <a:chOff x="1651000" y="1834905"/>
            <a:chExt cx="6783773" cy="434205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18" y="3016823"/>
            <a:ext cx="803496" cy="5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2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5125"/>
            <a:ext cx="10515600" cy="1325563"/>
          </a:xfrm>
        </p:spPr>
        <p:txBody>
          <a:bodyPr/>
          <a:lstStyle/>
          <a:p>
            <a:r>
              <a:rPr lang="en-US" dirty="0"/>
              <a:t>Step 3: Finding correct repeats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095" t="9064" r="9701" b="53584"/>
          <a:stretch/>
        </p:blipFill>
        <p:spPr>
          <a:xfrm>
            <a:off x="5479379" y="1992567"/>
            <a:ext cx="193399" cy="1298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144" t="17323" r="15420" b="13870"/>
          <a:stretch/>
        </p:blipFill>
        <p:spPr>
          <a:xfrm>
            <a:off x="6353454" y="1892079"/>
            <a:ext cx="177248" cy="2398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49" t="9260" r="8659" b="12085"/>
          <a:stretch/>
        </p:blipFill>
        <p:spPr>
          <a:xfrm>
            <a:off x="5822653" y="2085279"/>
            <a:ext cx="263267" cy="274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0521" t="37781" r="12149" b="14548"/>
          <a:stretch/>
        </p:blipFill>
        <p:spPr>
          <a:xfrm>
            <a:off x="6218776" y="2532634"/>
            <a:ext cx="134678" cy="1657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9231" t="23629" r="9708" b="17054"/>
          <a:stretch/>
        </p:blipFill>
        <p:spPr>
          <a:xfrm>
            <a:off x="6670099" y="2348802"/>
            <a:ext cx="175981" cy="2067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6925" t="7710" r="5951" b="14695"/>
          <a:stretch/>
        </p:blipFill>
        <p:spPr>
          <a:xfrm>
            <a:off x="4983908" y="2015426"/>
            <a:ext cx="315345" cy="270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5979" t="14037" r="6361" b="17470"/>
          <a:stretch/>
        </p:blipFill>
        <p:spPr>
          <a:xfrm>
            <a:off x="4493773" y="3243041"/>
            <a:ext cx="384082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t="11603" r="8017" b="12573"/>
          <a:stretch/>
        </p:blipFill>
        <p:spPr>
          <a:xfrm>
            <a:off x="4962564" y="2762250"/>
            <a:ext cx="376738" cy="2628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9152" t="18383" r="9124" b="7543"/>
          <a:stretch/>
        </p:blipFill>
        <p:spPr>
          <a:xfrm>
            <a:off x="6917934" y="2843147"/>
            <a:ext cx="241300" cy="2603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/>
          <a:srcRect l="6059" t="12961" r="7492" b="55753"/>
          <a:stretch/>
        </p:blipFill>
        <p:spPr>
          <a:xfrm>
            <a:off x="6282867" y="4192208"/>
            <a:ext cx="411717" cy="1081722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17459"/>
              </p:ext>
            </p:extLst>
          </p:nvPr>
        </p:nvGraphicFramePr>
        <p:xfrm>
          <a:off x="851677" y="1788195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818324" y="2224454"/>
            <a:ext cx="672458" cy="612810"/>
            <a:chOff x="1651000" y="1834905"/>
            <a:chExt cx="6783773" cy="434205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18" y="3016823"/>
            <a:ext cx="803496" cy="50459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380827" y="1764671"/>
            <a:ext cx="149876" cy="2725033"/>
          </a:xfrm>
          <a:prstGeom prst="rect">
            <a:avLst/>
          </a:prstGeom>
          <a:blipFill dpi="0" rotWithShape="1">
            <a:blip r:embed="rId15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6659125" y="2338960"/>
            <a:ext cx="170137" cy="1851023"/>
          </a:xfrm>
          <a:prstGeom prst="rect">
            <a:avLst/>
          </a:prstGeom>
          <a:blipFill dpi="0" rotWithShape="1">
            <a:blip r:embed="rId16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5453210" y="1983806"/>
            <a:ext cx="192195" cy="1259236"/>
          </a:xfrm>
          <a:prstGeom prst="rect">
            <a:avLst/>
          </a:prstGeom>
          <a:blipFill dpi="0" rotWithShape="1">
            <a:blip r:embed="rId17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6933626" y="2688083"/>
            <a:ext cx="225608" cy="2758563"/>
          </a:xfrm>
          <a:prstGeom prst="rect">
            <a:avLst/>
          </a:prstGeom>
          <a:blipFill dpi="0" rotWithShape="1">
            <a:blip r:embed="rId18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4489704" y="3199516"/>
            <a:ext cx="410276" cy="2424044"/>
          </a:xfrm>
          <a:prstGeom prst="rect">
            <a:avLst/>
          </a:prstGeom>
          <a:blipFill dpi="0" rotWithShape="1">
            <a:blip r:embed="rId19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5812175" y="2173408"/>
            <a:ext cx="302237" cy="2764351"/>
          </a:xfrm>
          <a:prstGeom prst="rect">
            <a:avLst/>
          </a:prstGeom>
          <a:blipFill dpi="0" rotWithShape="1">
            <a:blip r:embed="rId20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6265908" y="4118225"/>
            <a:ext cx="428676" cy="1155706"/>
          </a:xfrm>
          <a:prstGeom prst="rect">
            <a:avLst/>
          </a:prstGeom>
          <a:blipFill dpi="0" rotWithShape="1">
            <a:blip r:embed="rId21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196531" y="2559317"/>
            <a:ext cx="153374" cy="1718518"/>
          </a:xfrm>
          <a:prstGeom prst="rect">
            <a:avLst/>
          </a:prstGeom>
          <a:blipFill dpi="0" rotWithShape="1">
            <a:blip r:embed="rId2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3" name="Group 32"/>
          <p:cNvGrpSpPr/>
          <p:nvPr/>
        </p:nvGrpSpPr>
        <p:grpSpPr>
          <a:xfrm>
            <a:off x="4493773" y="1905794"/>
            <a:ext cx="2665461" cy="3732212"/>
            <a:chOff x="4493773" y="1892079"/>
            <a:chExt cx="2665461" cy="373221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15095" t="9064" r="9701" b="53584"/>
            <a:stretch/>
          </p:blipFill>
          <p:spPr>
            <a:xfrm>
              <a:off x="5479379" y="1992567"/>
              <a:ext cx="193399" cy="129857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10144" t="17323" r="15420" b="13870"/>
            <a:stretch/>
          </p:blipFill>
          <p:spPr>
            <a:xfrm>
              <a:off x="6353454" y="1892079"/>
              <a:ext cx="177248" cy="23987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10049" t="9260" r="8659" b="12085"/>
            <a:stretch/>
          </p:blipFill>
          <p:spPr>
            <a:xfrm>
              <a:off x="5822653" y="2085279"/>
              <a:ext cx="263267" cy="274955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6"/>
            <a:srcRect l="20521" t="37781" r="12149" b="14548"/>
            <a:stretch/>
          </p:blipFill>
          <p:spPr>
            <a:xfrm>
              <a:off x="6218776" y="2532634"/>
              <a:ext cx="134678" cy="165735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/>
            <a:srcRect l="19231" t="23629" r="9708" b="17054"/>
            <a:stretch/>
          </p:blipFill>
          <p:spPr>
            <a:xfrm>
              <a:off x="6670099" y="2348802"/>
              <a:ext cx="175981" cy="206787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/>
            <a:srcRect l="6925" t="7710" r="5951" b="14695"/>
            <a:stretch/>
          </p:blipFill>
          <p:spPr>
            <a:xfrm>
              <a:off x="4983908" y="2015426"/>
              <a:ext cx="315345" cy="27051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5979" t="14037" r="6361" b="17470"/>
            <a:stretch/>
          </p:blipFill>
          <p:spPr>
            <a:xfrm>
              <a:off x="4493773" y="3243041"/>
              <a:ext cx="384082" cy="238125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/>
            <a:srcRect t="11603" r="8017" b="12573"/>
            <a:stretch/>
          </p:blipFill>
          <p:spPr>
            <a:xfrm>
              <a:off x="4962564" y="2762250"/>
              <a:ext cx="376738" cy="26289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/>
            <a:srcRect l="9152" t="18383" r="9124" b="7543"/>
            <a:stretch/>
          </p:blipFill>
          <p:spPr>
            <a:xfrm>
              <a:off x="6917934" y="2843147"/>
              <a:ext cx="241300" cy="2603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/>
            <a:srcRect l="6059" t="12961" r="7492" b="55753"/>
            <a:stretch/>
          </p:blipFill>
          <p:spPr>
            <a:xfrm>
              <a:off x="6282867" y="4192208"/>
              <a:ext cx="411717" cy="1081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0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0" y="387191"/>
            <a:ext cx="10515600" cy="1325563"/>
          </a:xfrm>
        </p:spPr>
        <p:txBody>
          <a:bodyPr/>
          <a:lstStyle/>
          <a:p>
            <a:r>
              <a:rPr lang="en-US" dirty="0"/>
              <a:t>Step 4: Oracle pattern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5408711" y="2189490"/>
            <a:ext cx="829548" cy="3658485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5190856" y="1671083"/>
            <a:ext cx="1141746" cy="3665672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5662014" y="1873900"/>
            <a:ext cx="369541" cy="30752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653091" y="2404856"/>
            <a:ext cx="217276" cy="160089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5672497" y="2990114"/>
            <a:ext cx="296473" cy="1660441"/>
          </a:xfrm>
          <a:prstGeom prst="rect">
            <a:avLst/>
          </a:prstGeom>
          <a:blipFill dpi="0" rotWithShape="1">
            <a:blip r:embed="rId7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5478296" y="2112430"/>
            <a:ext cx="784142" cy="3339738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5382660" y="1880939"/>
            <a:ext cx="829548" cy="3658485"/>
          </a:xfrm>
          <a:prstGeom prst="rect">
            <a:avLst/>
          </a:prstGeom>
          <a:blipFill dpi="0" rotWithShape="1">
            <a:blip r:embed="rId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552767" y="2072839"/>
            <a:ext cx="459610" cy="1834551"/>
          </a:xfrm>
          <a:prstGeom prst="rect">
            <a:avLst/>
          </a:prstGeom>
          <a:blipFill dpi="0" rotWithShape="1">
            <a:blip r:embed="rId10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5653091" y="2292351"/>
            <a:ext cx="390935" cy="1418319"/>
          </a:xfrm>
          <a:prstGeom prst="rect">
            <a:avLst/>
          </a:prstGeom>
          <a:blipFill dpi="0" rotWithShape="1">
            <a:blip r:embed="rId1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5695184" y="2644660"/>
            <a:ext cx="153374" cy="1718518"/>
          </a:xfrm>
          <a:prstGeom prst="rect">
            <a:avLst/>
          </a:prstGeom>
          <a:blipFill dpi="0" rotWithShape="1">
            <a:blip r:embed="rId1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35066"/>
              </p:ext>
            </p:extLst>
          </p:nvPr>
        </p:nvGraphicFramePr>
        <p:xfrm>
          <a:off x="851677" y="1788195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r>
                        <a:rPr lang="en-AU" dirty="0"/>
                        <a:t>Correct</a:t>
                      </a:r>
                      <a:br>
                        <a:rPr lang="en-AU" dirty="0"/>
                      </a:br>
                      <a:r>
                        <a:rPr lang="en-AU" dirty="0"/>
                        <a:t> 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1818324" y="2224454"/>
            <a:ext cx="672458" cy="612810"/>
            <a:chOff x="1651000" y="1834905"/>
            <a:chExt cx="6783773" cy="434205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18" y="3016823"/>
            <a:ext cx="803496" cy="50459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912990" y="3761692"/>
            <a:ext cx="337307" cy="440161"/>
            <a:chOff x="4493773" y="1892079"/>
            <a:chExt cx="2665461" cy="373221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5"/>
            <a:srcRect l="15095" t="9064" r="9701" b="53584"/>
            <a:stretch/>
          </p:blipFill>
          <p:spPr>
            <a:xfrm>
              <a:off x="5479379" y="1992567"/>
              <a:ext cx="193399" cy="129857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10144" t="17323" r="15420" b="13870"/>
            <a:stretch/>
          </p:blipFill>
          <p:spPr>
            <a:xfrm>
              <a:off x="6353454" y="1892079"/>
              <a:ext cx="177248" cy="239871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7"/>
            <a:srcRect l="10049" t="9260" r="8659" b="12085"/>
            <a:stretch/>
          </p:blipFill>
          <p:spPr>
            <a:xfrm>
              <a:off x="5822653" y="2085279"/>
              <a:ext cx="263267" cy="274955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/>
            <a:srcRect l="20521" t="37781" r="12149" b="14548"/>
            <a:stretch/>
          </p:blipFill>
          <p:spPr>
            <a:xfrm>
              <a:off x="6218776" y="2532634"/>
              <a:ext cx="134678" cy="165735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9"/>
            <a:srcRect l="19231" t="23629" r="9708" b="17054"/>
            <a:stretch/>
          </p:blipFill>
          <p:spPr>
            <a:xfrm>
              <a:off x="6670099" y="2348802"/>
              <a:ext cx="175981" cy="206787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0"/>
            <a:srcRect l="6925" t="7710" r="5951" b="14695"/>
            <a:stretch/>
          </p:blipFill>
          <p:spPr>
            <a:xfrm>
              <a:off x="4983908" y="2015426"/>
              <a:ext cx="315345" cy="27051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1"/>
            <a:srcRect l="5979" t="14037" r="6361" b="17470"/>
            <a:stretch/>
          </p:blipFill>
          <p:spPr>
            <a:xfrm>
              <a:off x="4493773" y="3243041"/>
              <a:ext cx="384082" cy="238125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2"/>
            <a:srcRect t="11603" r="8017" b="12573"/>
            <a:stretch/>
          </p:blipFill>
          <p:spPr>
            <a:xfrm>
              <a:off x="4962564" y="2762250"/>
              <a:ext cx="376738" cy="26289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3"/>
            <a:srcRect l="9152" t="18383" r="9124" b="7543"/>
            <a:stretch/>
          </p:blipFill>
          <p:spPr>
            <a:xfrm>
              <a:off x="6917934" y="2843147"/>
              <a:ext cx="241300" cy="26035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24"/>
            <a:srcRect l="6059" t="12961" r="7492" b="55753"/>
            <a:stretch/>
          </p:blipFill>
          <p:spPr>
            <a:xfrm>
              <a:off x="6282867" y="4192208"/>
              <a:ext cx="411717" cy="1081722"/>
            </a:xfrm>
            <a:prstGeom prst="rect">
              <a:avLst/>
            </a:prstGeom>
          </p:spPr>
        </p:pic>
      </p:grpSp>
      <p:sp>
        <p:nvSpPr>
          <p:cNvPr id="66" name="Freeform: Shape 65"/>
          <p:cNvSpPr/>
          <p:nvPr/>
        </p:nvSpPr>
        <p:spPr>
          <a:xfrm>
            <a:off x="5273041" y="2019294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/>
          <p:cNvSpPr/>
          <p:nvPr/>
        </p:nvSpPr>
        <p:spPr>
          <a:xfrm>
            <a:off x="5267030" y="2026333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: Shape 67"/>
          <p:cNvSpPr/>
          <p:nvPr/>
        </p:nvSpPr>
        <p:spPr>
          <a:xfrm>
            <a:off x="5267030" y="2012255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8"/>
          <p:cNvSpPr/>
          <p:nvPr/>
        </p:nvSpPr>
        <p:spPr>
          <a:xfrm>
            <a:off x="5248861" y="2058885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97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0" y="387191"/>
            <a:ext cx="10515600" cy="1325563"/>
          </a:xfrm>
        </p:spPr>
        <p:txBody>
          <a:bodyPr/>
          <a:lstStyle/>
          <a:p>
            <a:r>
              <a:rPr lang="en-US" dirty="0"/>
              <a:t>Step 5: region of variance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5408711" y="2189490"/>
            <a:ext cx="829548" cy="3658485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5190856" y="1671083"/>
            <a:ext cx="1141746" cy="3665672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5662014" y="1873900"/>
            <a:ext cx="369541" cy="30752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653091" y="2404856"/>
            <a:ext cx="217276" cy="160089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5672497" y="2990114"/>
            <a:ext cx="296473" cy="1660441"/>
          </a:xfrm>
          <a:prstGeom prst="rect">
            <a:avLst/>
          </a:prstGeom>
          <a:blipFill dpi="0" rotWithShape="1">
            <a:blip r:embed="rId7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5478296" y="2112430"/>
            <a:ext cx="784142" cy="3339738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5382660" y="1880939"/>
            <a:ext cx="829548" cy="3658485"/>
          </a:xfrm>
          <a:prstGeom prst="rect">
            <a:avLst/>
          </a:prstGeom>
          <a:blipFill dpi="0" rotWithShape="1">
            <a:blip r:embed="rId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552767" y="2072839"/>
            <a:ext cx="459610" cy="1834551"/>
          </a:xfrm>
          <a:prstGeom prst="rect">
            <a:avLst/>
          </a:prstGeom>
          <a:blipFill dpi="0" rotWithShape="1">
            <a:blip r:embed="rId10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5653091" y="2292351"/>
            <a:ext cx="390935" cy="1418319"/>
          </a:xfrm>
          <a:prstGeom prst="rect">
            <a:avLst/>
          </a:prstGeom>
          <a:blipFill dpi="0" rotWithShape="1">
            <a:blip r:embed="rId1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5695184" y="2644660"/>
            <a:ext cx="153374" cy="1718518"/>
          </a:xfrm>
          <a:prstGeom prst="rect">
            <a:avLst/>
          </a:prstGeom>
          <a:blipFill dpi="0" rotWithShape="1">
            <a:blip r:embed="rId1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588035"/>
              </p:ext>
            </p:extLst>
          </p:nvPr>
        </p:nvGraphicFramePr>
        <p:xfrm>
          <a:off x="851677" y="1788195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r>
                        <a:rPr lang="en-AU" dirty="0"/>
                        <a:t>Correct</a:t>
                      </a:r>
                      <a:br>
                        <a:rPr lang="en-AU" dirty="0"/>
                      </a:br>
                      <a:r>
                        <a:rPr lang="en-AU" dirty="0"/>
                        <a:t> 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r>
                        <a:rPr lang="en-AU" dirty="0"/>
                        <a:t>Oracle</a:t>
                      </a:r>
                    </a:p>
                    <a:p>
                      <a:r>
                        <a:rPr lang="en-AU" dirty="0"/>
                        <a:t>pattern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1818324" y="2224454"/>
            <a:ext cx="672458" cy="612810"/>
            <a:chOff x="1651000" y="1834905"/>
            <a:chExt cx="6783773" cy="434205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18" y="3016823"/>
            <a:ext cx="803496" cy="50459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912990" y="3761692"/>
            <a:ext cx="337307" cy="440161"/>
            <a:chOff x="4493773" y="1892079"/>
            <a:chExt cx="2665461" cy="373221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5"/>
            <a:srcRect l="15095" t="9064" r="9701" b="53584"/>
            <a:stretch/>
          </p:blipFill>
          <p:spPr>
            <a:xfrm>
              <a:off x="5479379" y="1992567"/>
              <a:ext cx="193399" cy="129857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10144" t="17323" r="15420" b="13870"/>
            <a:stretch/>
          </p:blipFill>
          <p:spPr>
            <a:xfrm>
              <a:off x="6353454" y="1892079"/>
              <a:ext cx="177248" cy="239871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7"/>
            <a:srcRect l="10049" t="9260" r="8659" b="12085"/>
            <a:stretch/>
          </p:blipFill>
          <p:spPr>
            <a:xfrm>
              <a:off x="5822653" y="2085279"/>
              <a:ext cx="263267" cy="274955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/>
            <a:srcRect l="20521" t="37781" r="12149" b="14548"/>
            <a:stretch/>
          </p:blipFill>
          <p:spPr>
            <a:xfrm>
              <a:off x="6218776" y="2532634"/>
              <a:ext cx="134678" cy="165735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9"/>
            <a:srcRect l="19231" t="23629" r="9708" b="17054"/>
            <a:stretch/>
          </p:blipFill>
          <p:spPr>
            <a:xfrm>
              <a:off x="6670099" y="2348802"/>
              <a:ext cx="175981" cy="206787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0"/>
            <a:srcRect l="6925" t="7710" r="5951" b="14695"/>
            <a:stretch/>
          </p:blipFill>
          <p:spPr>
            <a:xfrm>
              <a:off x="4983908" y="2015426"/>
              <a:ext cx="315345" cy="27051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1"/>
            <a:srcRect l="5979" t="14037" r="6361" b="17470"/>
            <a:stretch/>
          </p:blipFill>
          <p:spPr>
            <a:xfrm>
              <a:off x="4493773" y="3243041"/>
              <a:ext cx="384082" cy="238125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2"/>
            <a:srcRect t="11603" r="8017" b="12573"/>
            <a:stretch/>
          </p:blipFill>
          <p:spPr>
            <a:xfrm>
              <a:off x="4962564" y="2762250"/>
              <a:ext cx="376738" cy="26289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3"/>
            <a:srcRect l="9152" t="18383" r="9124" b="7543"/>
            <a:stretch/>
          </p:blipFill>
          <p:spPr>
            <a:xfrm>
              <a:off x="6917934" y="2843147"/>
              <a:ext cx="241300" cy="26035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24"/>
            <a:srcRect l="6059" t="12961" r="7492" b="55753"/>
            <a:stretch/>
          </p:blipFill>
          <p:spPr>
            <a:xfrm>
              <a:off x="6282867" y="4192208"/>
              <a:ext cx="411717" cy="1081722"/>
            </a:xfrm>
            <a:prstGeom prst="rect">
              <a:avLst/>
            </a:prstGeom>
          </p:spPr>
        </p:pic>
      </p:grpSp>
      <p:sp>
        <p:nvSpPr>
          <p:cNvPr id="66" name="Freeform: Shape 65"/>
          <p:cNvSpPr/>
          <p:nvPr/>
        </p:nvSpPr>
        <p:spPr>
          <a:xfrm>
            <a:off x="5273041" y="2019294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/>
          <p:cNvSpPr/>
          <p:nvPr/>
        </p:nvSpPr>
        <p:spPr>
          <a:xfrm>
            <a:off x="5466338" y="2917682"/>
            <a:ext cx="577510" cy="2624222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: Shape 67"/>
          <p:cNvSpPr/>
          <p:nvPr/>
        </p:nvSpPr>
        <p:spPr>
          <a:xfrm>
            <a:off x="5013960" y="1671082"/>
            <a:ext cx="1600200" cy="3593614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8"/>
          <p:cNvSpPr/>
          <p:nvPr/>
        </p:nvSpPr>
        <p:spPr>
          <a:xfrm>
            <a:off x="1948508" y="4443235"/>
            <a:ext cx="301789" cy="505871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18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0" y="387191"/>
            <a:ext cx="10515600" cy="1325563"/>
          </a:xfrm>
        </p:spPr>
        <p:txBody>
          <a:bodyPr/>
          <a:lstStyle/>
          <a:p>
            <a:r>
              <a:rPr lang="en-US" dirty="0"/>
              <a:t>Detecting mistakes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93354"/>
              </p:ext>
            </p:extLst>
          </p:nvPr>
        </p:nvGraphicFramePr>
        <p:xfrm>
          <a:off x="1130300" y="1590834"/>
          <a:ext cx="1701800" cy="4163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AU" dirty="0"/>
                        <a:t>Noiseless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AU" dirty="0"/>
                        <a:t>Repeats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r>
                        <a:rPr lang="en-AU" dirty="0"/>
                        <a:t>Correct</a:t>
                      </a:r>
                      <a:br>
                        <a:rPr lang="en-AU" dirty="0"/>
                      </a:br>
                      <a:r>
                        <a:rPr lang="en-AU" dirty="0"/>
                        <a:t> 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r>
                        <a:rPr lang="en-AU" dirty="0"/>
                        <a:t>Oracle</a:t>
                      </a:r>
                    </a:p>
                    <a:p>
                      <a:r>
                        <a:rPr lang="en-AU" dirty="0"/>
                        <a:t>pattern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r>
                        <a:rPr lang="en-AU" dirty="0"/>
                        <a:t>Variance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2096947" y="2027093"/>
            <a:ext cx="672458" cy="612810"/>
            <a:chOff x="1651000" y="1834905"/>
            <a:chExt cx="6783773" cy="434205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41" y="2819462"/>
            <a:ext cx="803496" cy="50459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191613" y="3564331"/>
            <a:ext cx="337307" cy="440161"/>
            <a:chOff x="4493773" y="1892079"/>
            <a:chExt cx="2665461" cy="373221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/>
            <a:srcRect l="15095" t="9064" r="9701" b="53584"/>
            <a:stretch/>
          </p:blipFill>
          <p:spPr>
            <a:xfrm>
              <a:off x="5479379" y="1992567"/>
              <a:ext cx="193399" cy="129857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6"/>
            <a:srcRect l="10144" t="17323" r="15420" b="13870"/>
            <a:stretch/>
          </p:blipFill>
          <p:spPr>
            <a:xfrm>
              <a:off x="6353454" y="1892079"/>
              <a:ext cx="177248" cy="239871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/>
            <a:srcRect l="10049" t="9260" r="8659" b="12085"/>
            <a:stretch/>
          </p:blipFill>
          <p:spPr>
            <a:xfrm>
              <a:off x="5822653" y="2085279"/>
              <a:ext cx="263267" cy="274955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8"/>
            <a:srcRect l="20521" t="37781" r="12149" b="14548"/>
            <a:stretch/>
          </p:blipFill>
          <p:spPr>
            <a:xfrm>
              <a:off x="6218776" y="2532634"/>
              <a:ext cx="134678" cy="165735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/>
            <a:srcRect l="19231" t="23629" r="9708" b="17054"/>
            <a:stretch/>
          </p:blipFill>
          <p:spPr>
            <a:xfrm>
              <a:off x="6670099" y="2348802"/>
              <a:ext cx="175981" cy="206787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0"/>
            <a:srcRect l="6925" t="7710" r="5951" b="14695"/>
            <a:stretch/>
          </p:blipFill>
          <p:spPr>
            <a:xfrm>
              <a:off x="4983908" y="2015426"/>
              <a:ext cx="315345" cy="27051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/>
            <a:srcRect l="5979" t="14037" r="6361" b="17470"/>
            <a:stretch/>
          </p:blipFill>
          <p:spPr>
            <a:xfrm>
              <a:off x="4493773" y="3243041"/>
              <a:ext cx="384082" cy="238125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2"/>
            <a:srcRect t="11603" r="8017" b="12573"/>
            <a:stretch/>
          </p:blipFill>
          <p:spPr>
            <a:xfrm>
              <a:off x="4962564" y="2762250"/>
              <a:ext cx="376738" cy="26289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3"/>
            <a:srcRect l="9152" t="18383" r="9124" b="7543"/>
            <a:stretch/>
          </p:blipFill>
          <p:spPr>
            <a:xfrm>
              <a:off x="6917934" y="2843147"/>
              <a:ext cx="241300" cy="26035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4"/>
            <a:srcRect l="6059" t="12961" r="7492" b="55753"/>
            <a:stretch/>
          </p:blipFill>
          <p:spPr>
            <a:xfrm>
              <a:off x="6282867" y="4192208"/>
              <a:ext cx="411717" cy="1081722"/>
            </a:xfrm>
            <a:prstGeom prst="rect">
              <a:avLst/>
            </a:prstGeom>
          </p:spPr>
        </p:pic>
      </p:grpSp>
      <p:sp>
        <p:nvSpPr>
          <p:cNvPr id="66" name="Freeform: Shape 65"/>
          <p:cNvSpPr/>
          <p:nvPr/>
        </p:nvSpPr>
        <p:spPr>
          <a:xfrm>
            <a:off x="2130453" y="4997766"/>
            <a:ext cx="296497" cy="460009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/>
          <p:cNvSpPr/>
          <p:nvPr/>
        </p:nvSpPr>
        <p:spPr>
          <a:xfrm>
            <a:off x="2190042" y="5189126"/>
            <a:ext cx="167098" cy="520642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: Shape 67"/>
          <p:cNvSpPr/>
          <p:nvPr/>
        </p:nvSpPr>
        <p:spPr>
          <a:xfrm>
            <a:off x="2092884" y="4883899"/>
            <a:ext cx="404455" cy="557220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8"/>
          <p:cNvSpPr/>
          <p:nvPr/>
        </p:nvSpPr>
        <p:spPr>
          <a:xfrm>
            <a:off x="2227131" y="4261149"/>
            <a:ext cx="301789" cy="505871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/>
          <p:cNvSpPr/>
          <p:nvPr/>
        </p:nvSpPr>
        <p:spPr>
          <a:xfrm>
            <a:off x="5229984" y="1735253"/>
            <a:ext cx="1600200" cy="3593614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Freeform: Shape 26"/>
          <p:cNvSpPr/>
          <p:nvPr/>
        </p:nvSpPr>
        <p:spPr>
          <a:xfrm>
            <a:off x="5478092" y="2357814"/>
            <a:ext cx="989398" cy="3238363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: Shape 27"/>
          <p:cNvSpPr/>
          <p:nvPr/>
        </p:nvSpPr>
        <p:spPr>
          <a:xfrm>
            <a:off x="5643676" y="3201973"/>
            <a:ext cx="577510" cy="2624222"/>
          </a:xfrm>
          <a:custGeom>
            <a:avLst/>
            <a:gdLst>
              <a:gd name="connsiteX0" fmla="*/ 0 w 1095929"/>
              <a:gd name="connsiteY0" fmla="*/ 3230886 h 3530668"/>
              <a:gd name="connsiteX1" fmla="*/ 502920 w 1095929"/>
              <a:gd name="connsiteY1" fmla="*/ 6 h 3530668"/>
              <a:gd name="connsiteX2" fmla="*/ 1043940 w 1095929"/>
              <a:gd name="connsiteY2" fmla="*/ 3253746 h 3530668"/>
              <a:gd name="connsiteX3" fmla="*/ 1074420 w 1095929"/>
              <a:gd name="connsiteY3" fmla="*/ 3352806 h 3530668"/>
              <a:gd name="connsiteX4" fmla="*/ 1074420 w 1095929"/>
              <a:gd name="connsiteY4" fmla="*/ 3352806 h 353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929" h="3530668">
                <a:moveTo>
                  <a:pt x="0" y="3230886"/>
                </a:moveTo>
                <a:cubicBezTo>
                  <a:pt x="164465" y="1613541"/>
                  <a:pt x="328930" y="-3804"/>
                  <a:pt x="502920" y="6"/>
                </a:cubicBezTo>
                <a:cubicBezTo>
                  <a:pt x="676910" y="3816"/>
                  <a:pt x="948690" y="2694946"/>
                  <a:pt x="1043940" y="3253746"/>
                </a:cubicBezTo>
                <a:cubicBezTo>
                  <a:pt x="1139190" y="3812546"/>
                  <a:pt x="1074420" y="3352806"/>
                  <a:pt x="1074420" y="3352806"/>
                </a:cubicBezTo>
                <a:lnTo>
                  <a:pt x="1074420" y="3352806"/>
                </a:lnTo>
              </a:path>
            </a:pathLst>
          </a:custGeom>
          <a:noFill/>
          <a:ln w="857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69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5329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4 participants</a:t>
            </a:r>
          </a:p>
          <a:p>
            <a:pPr lvl="1"/>
            <a:r>
              <a:rPr lang="en-AU" dirty="0"/>
              <a:t>10 correct repeats</a:t>
            </a:r>
          </a:p>
          <a:p>
            <a:pPr lvl="1"/>
            <a:r>
              <a:rPr lang="en-AU" dirty="0"/>
              <a:t>4 sets of incorrect repeats</a:t>
            </a:r>
          </a:p>
          <a:p>
            <a:r>
              <a:rPr lang="en-AU" dirty="0"/>
              <a:t>2 algorithms for deriving oracle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946653"/>
                  </p:ext>
                </p:extLst>
              </p:nvPr>
            </p:nvGraphicFramePr>
            <p:xfrm>
              <a:off x="1750646" y="3626989"/>
              <a:ext cx="6773335" cy="2533652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TP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8120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𝟒𝟏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946653"/>
                  </p:ext>
                </p:extLst>
              </p:nvPr>
            </p:nvGraphicFramePr>
            <p:xfrm>
              <a:off x="1750646" y="3626989"/>
              <a:ext cx="6773335" cy="2533652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TP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8120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552" t="-171622" r="-299552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552" t="-275342" r="-299552" b="-393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552" t="-370270" r="-299552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552" t="-470270" r="-299552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292862"/>
                  </p:ext>
                </p:extLst>
              </p:nvPr>
            </p:nvGraphicFramePr>
            <p:xfrm>
              <a:off x="1750645" y="3626988"/>
              <a:ext cx="6773335" cy="2544828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FP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292862"/>
                  </p:ext>
                </p:extLst>
              </p:nvPr>
            </p:nvGraphicFramePr>
            <p:xfrm>
              <a:off x="1750645" y="3626988"/>
              <a:ext cx="6773335" cy="2544828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FP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0" t="-171622" r="-200901" b="-4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0" t="-268000" r="-200901" b="-38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0" t="-372973" r="-200901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0" t="-472973" r="-200901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212306"/>
                  </p:ext>
                </p:extLst>
              </p:nvPr>
            </p:nvGraphicFramePr>
            <p:xfrm>
              <a:off x="1750645" y="3626988"/>
              <a:ext cx="6773335" cy="2538224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TP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num>
                                  <m:den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num>
                                  <m:den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212306"/>
                  </p:ext>
                </p:extLst>
              </p:nvPr>
            </p:nvGraphicFramePr>
            <p:xfrm>
              <a:off x="1750645" y="3626988"/>
              <a:ext cx="6773335" cy="2538224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TP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9103" t="-171622" r="-100000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9103" t="-271622" r="-100000" b="-3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4608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9103" t="-371622" r="-100000" b="-2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9103" t="-471622" r="-100000" b="-1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691693"/>
                  </p:ext>
                </p:extLst>
              </p:nvPr>
            </p:nvGraphicFramePr>
            <p:xfrm>
              <a:off x="1747966" y="3626988"/>
              <a:ext cx="6773335" cy="2546606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FP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num>
                                  <m:den>
                                    <m:r>
                                      <a:rPr lang="en-AU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691693"/>
                  </p:ext>
                </p:extLst>
              </p:nvPr>
            </p:nvGraphicFramePr>
            <p:xfrm>
              <a:off x="1747966" y="3626988"/>
              <a:ext cx="6773335" cy="2546606"/>
            </p:xfrm>
            <a:graphic>
              <a:graphicData uri="http://schemas.openxmlformats.org/drawingml/2006/table">
                <a:tbl>
                  <a:tblPr firstRow="1"/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2650506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17628254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82128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900191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717441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Shape Base</a:t>
                          </a:r>
                          <a:r>
                            <a:rPr lang="en-AU" b="1" baseline="0" dirty="0"/>
                            <a:t> Distance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Dynamic</a:t>
                          </a:r>
                          <a:r>
                            <a:rPr lang="en-AU" b="1" baseline="0" dirty="0"/>
                            <a:t> Time Warping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432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1" dirty="0"/>
                            <a:t>FP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4179673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Pedro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901" t="-171622" r="-450" b="-4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2953286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Carlo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901" t="-271622" r="-450" b="-3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8100309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/>
                            <a:t>Charles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901" t="-366667" r="-450" b="-28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063355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r>
                            <a:rPr lang="en-AU" b="1" dirty="0" err="1"/>
                            <a:t>Eurico</a:t>
                          </a:r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AU" b="1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901" t="-472973" r="-450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305288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2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010256" y="1391097"/>
            <a:ext cx="813704" cy="2039857"/>
            <a:chOff x="5190856" y="1671083"/>
            <a:chExt cx="1141746" cy="3868341"/>
          </a:xfrm>
        </p:grpSpPr>
        <p:sp>
          <p:nvSpPr>
            <p:cNvPr id="14" name="Rectangle 13"/>
            <p:cNvSpPr/>
            <p:nvPr/>
          </p:nvSpPr>
          <p:spPr>
            <a:xfrm>
              <a:off x="5190856" y="1671083"/>
              <a:ext cx="1141746" cy="3665672"/>
            </a:xfrm>
            <a:prstGeom prst="rect">
              <a:avLst/>
            </a:prstGeom>
            <a:blipFill dpi="0" rotWithShape="1">
              <a:blip r:embed="rId10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2014" y="1873900"/>
              <a:ext cx="369541" cy="307520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53091" y="2404856"/>
              <a:ext cx="217276" cy="160089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72497" y="2990114"/>
              <a:ext cx="296473" cy="1660441"/>
            </a:xfrm>
            <a:prstGeom prst="rect">
              <a:avLst/>
            </a:prstGeom>
            <a:blipFill dpi="0" rotWithShape="1">
              <a:blip r:embed="rId13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78296" y="2112430"/>
              <a:ext cx="784142" cy="3339738"/>
            </a:xfrm>
            <a:prstGeom prst="rect">
              <a:avLst/>
            </a:prstGeom>
            <a:blipFill dpi="0" rotWithShape="1">
              <a:blip r:embed="rId14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82660" y="1880939"/>
              <a:ext cx="829548" cy="3658485"/>
            </a:xfrm>
            <a:prstGeom prst="rect">
              <a:avLst/>
            </a:prstGeom>
            <a:blipFill dpi="0" rotWithShape="1">
              <a:blip r:embed="rId15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52767" y="2072839"/>
              <a:ext cx="459610" cy="1834551"/>
            </a:xfrm>
            <a:prstGeom prst="rect">
              <a:avLst/>
            </a:prstGeom>
            <a:blipFill dpi="0" rotWithShape="1">
              <a:blip r:embed="rId16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53091" y="2292351"/>
              <a:ext cx="390935" cy="1418319"/>
            </a:xfrm>
            <a:prstGeom prst="rect">
              <a:avLst/>
            </a:prstGeom>
            <a:blipFill dpi="0" rotWithShape="1">
              <a:blip r:embed="rId17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95184" y="2644660"/>
              <a:ext cx="153374" cy="1718518"/>
            </a:xfrm>
            <a:prstGeom prst="rect">
              <a:avLst/>
            </a:prstGeom>
            <a:blipFill dpi="0" rotWithShape="1">
              <a:blip r:embed="rId18">
                <a:alphaModFix amt="4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5273041" y="2019294"/>
              <a:ext cx="989398" cy="3238363"/>
            </a:xfrm>
            <a:custGeom>
              <a:avLst/>
              <a:gdLst>
                <a:gd name="connsiteX0" fmla="*/ 0 w 1095929"/>
                <a:gd name="connsiteY0" fmla="*/ 3230886 h 3530668"/>
                <a:gd name="connsiteX1" fmla="*/ 502920 w 1095929"/>
                <a:gd name="connsiteY1" fmla="*/ 6 h 3530668"/>
                <a:gd name="connsiteX2" fmla="*/ 1043940 w 1095929"/>
                <a:gd name="connsiteY2" fmla="*/ 3253746 h 3530668"/>
                <a:gd name="connsiteX3" fmla="*/ 1074420 w 1095929"/>
                <a:gd name="connsiteY3" fmla="*/ 3352806 h 3530668"/>
                <a:gd name="connsiteX4" fmla="*/ 1074420 w 1095929"/>
                <a:gd name="connsiteY4" fmla="*/ 3352806 h 353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29" h="3530668">
                  <a:moveTo>
                    <a:pt x="0" y="3230886"/>
                  </a:moveTo>
                  <a:cubicBezTo>
                    <a:pt x="164465" y="1613541"/>
                    <a:pt x="328930" y="-3804"/>
                    <a:pt x="502920" y="6"/>
                  </a:cubicBezTo>
                  <a:cubicBezTo>
                    <a:pt x="676910" y="3816"/>
                    <a:pt x="948690" y="2694946"/>
                    <a:pt x="1043940" y="3253746"/>
                  </a:cubicBezTo>
                  <a:cubicBezTo>
                    <a:pt x="1139190" y="3812546"/>
                    <a:pt x="1074420" y="3352806"/>
                    <a:pt x="1074420" y="3352806"/>
                  </a:cubicBezTo>
                  <a:lnTo>
                    <a:pt x="1074420" y="3352806"/>
                  </a:lnTo>
                </a:path>
              </a:pathLst>
            </a:cu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267030" y="2026333"/>
              <a:ext cx="989398" cy="3238363"/>
            </a:xfrm>
            <a:custGeom>
              <a:avLst/>
              <a:gdLst>
                <a:gd name="connsiteX0" fmla="*/ 0 w 1095929"/>
                <a:gd name="connsiteY0" fmla="*/ 3230886 h 3530668"/>
                <a:gd name="connsiteX1" fmla="*/ 502920 w 1095929"/>
                <a:gd name="connsiteY1" fmla="*/ 6 h 3530668"/>
                <a:gd name="connsiteX2" fmla="*/ 1043940 w 1095929"/>
                <a:gd name="connsiteY2" fmla="*/ 3253746 h 3530668"/>
                <a:gd name="connsiteX3" fmla="*/ 1074420 w 1095929"/>
                <a:gd name="connsiteY3" fmla="*/ 3352806 h 3530668"/>
                <a:gd name="connsiteX4" fmla="*/ 1074420 w 1095929"/>
                <a:gd name="connsiteY4" fmla="*/ 3352806 h 353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29" h="3530668">
                  <a:moveTo>
                    <a:pt x="0" y="3230886"/>
                  </a:moveTo>
                  <a:cubicBezTo>
                    <a:pt x="164465" y="1613541"/>
                    <a:pt x="328930" y="-3804"/>
                    <a:pt x="502920" y="6"/>
                  </a:cubicBezTo>
                  <a:cubicBezTo>
                    <a:pt x="676910" y="3816"/>
                    <a:pt x="948690" y="2694946"/>
                    <a:pt x="1043940" y="3253746"/>
                  </a:cubicBezTo>
                  <a:cubicBezTo>
                    <a:pt x="1139190" y="3812546"/>
                    <a:pt x="1074420" y="3352806"/>
                    <a:pt x="1074420" y="3352806"/>
                  </a:cubicBezTo>
                  <a:lnTo>
                    <a:pt x="1074420" y="3352806"/>
                  </a:lnTo>
                </a:path>
              </a:pathLst>
            </a:cu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267030" y="2012255"/>
              <a:ext cx="989398" cy="3238363"/>
            </a:xfrm>
            <a:custGeom>
              <a:avLst/>
              <a:gdLst>
                <a:gd name="connsiteX0" fmla="*/ 0 w 1095929"/>
                <a:gd name="connsiteY0" fmla="*/ 3230886 h 3530668"/>
                <a:gd name="connsiteX1" fmla="*/ 502920 w 1095929"/>
                <a:gd name="connsiteY1" fmla="*/ 6 h 3530668"/>
                <a:gd name="connsiteX2" fmla="*/ 1043940 w 1095929"/>
                <a:gd name="connsiteY2" fmla="*/ 3253746 h 3530668"/>
                <a:gd name="connsiteX3" fmla="*/ 1074420 w 1095929"/>
                <a:gd name="connsiteY3" fmla="*/ 3352806 h 3530668"/>
                <a:gd name="connsiteX4" fmla="*/ 1074420 w 1095929"/>
                <a:gd name="connsiteY4" fmla="*/ 3352806 h 353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29" h="3530668">
                  <a:moveTo>
                    <a:pt x="0" y="3230886"/>
                  </a:moveTo>
                  <a:cubicBezTo>
                    <a:pt x="164465" y="1613541"/>
                    <a:pt x="328930" y="-3804"/>
                    <a:pt x="502920" y="6"/>
                  </a:cubicBezTo>
                  <a:cubicBezTo>
                    <a:pt x="676910" y="3816"/>
                    <a:pt x="948690" y="2694946"/>
                    <a:pt x="1043940" y="3253746"/>
                  </a:cubicBezTo>
                  <a:cubicBezTo>
                    <a:pt x="1139190" y="3812546"/>
                    <a:pt x="1074420" y="3352806"/>
                    <a:pt x="1074420" y="3352806"/>
                  </a:cubicBezTo>
                  <a:lnTo>
                    <a:pt x="1074420" y="3352806"/>
                  </a:lnTo>
                </a:path>
              </a:pathLst>
            </a:cu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248861" y="2058885"/>
              <a:ext cx="989398" cy="3238363"/>
            </a:xfrm>
            <a:custGeom>
              <a:avLst/>
              <a:gdLst>
                <a:gd name="connsiteX0" fmla="*/ 0 w 1095929"/>
                <a:gd name="connsiteY0" fmla="*/ 3230886 h 3530668"/>
                <a:gd name="connsiteX1" fmla="*/ 502920 w 1095929"/>
                <a:gd name="connsiteY1" fmla="*/ 6 h 3530668"/>
                <a:gd name="connsiteX2" fmla="*/ 1043940 w 1095929"/>
                <a:gd name="connsiteY2" fmla="*/ 3253746 h 3530668"/>
                <a:gd name="connsiteX3" fmla="*/ 1074420 w 1095929"/>
                <a:gd name="connsiteY3" fmla="*/ 3352806 h 3530668"/>
                <a:gd name="connsiteX4" fmla="*/ 1074420 w 1095929"/>
                <a:gd name="connsiteY4" fmla="*/ 3352806 h 353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29" h="3530668">
                  <a:moveTo>
                    <a:pt x="0" y="3230886"/>
                  </a:moveTo>
                  <a:cubicBezTo>
                    <a:pt x="164465" y="1613541"/>
                    <a:pt x="328930" y="-3804"/>
                    <a:pt x="502920" y="6"/>
                  </a:cubicBezTo>
                  <a:cubicBezTo>
                    <a:pt x="676910" y="3816"/>
                    <a:pt x="948690" y="2694946"/>
                    <a:pt x="1043940" y="3253746"/>
                  </a:cubicBezTo>
                  <a:cubicBezTo>
                    <a:pt x="1139190" y="3812546"/>
                    <a:pt x="1074420" y="3352806"/>
                    <a:pt x="1074420" y="3352806"/>
                  </a:cubicBezTo>
                  <a:lnTo>
                    <a:pt x="1074420" y="3352806"/>
                  </a:lnTo>
                </a:path>
              </a:pathLst>
            </a:cu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8794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7925"/>
          </a:xfrm>
        </p:spPr>
        <p:txBody>
          <a:bodyPr/>
          <a:lstStyle/>
          <a:p>
            <a:r>
              <a:rPr lang="en-AU" dirty="0"/>
              <a:t>The first unsupervised algorithm to find incorrect performances from correct ones.</a:t>
            </a:r>
          </a:p>
          <a:p>
            <a:pPr lvl="1"/>
            <a:r>
              <a:rPr lang="en-AU" dirty="0"/>
              <a:t>Unlike previous methods where they tried to learn and differentiate the incorrect performance</a:t>
            </a:r>
          </a:p>
          <a:p>
            <a:pPr lvl="1"/>
            <a:endParaRPr lang="en-AU" dirty="0"/>
          </a:p>
          <a:p>
            <a:r>
              <a:rPr lang="en-AU" dirty="0"/>
              <a:t>K-shape performs slightly better than dynamic time warping.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2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77109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Road to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90688"/>
            <a:ext cx="10210800" cy="1669254"/>
          </a:xfrm>
        </p:spPr>
        <p:txBody>
          <a:bodyPr/>
          <a:lstStyle/>
          <a:p>
            <a:r>
              <a:rPr lang="en-AU" dirty="0"/>
              <a:t>Removing assumptions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Detecting the exercise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Detecting and analysing each repeat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Designing a system that can interact with the weightlifters</a:t>
            </a:r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25232"/>
            <a:ext cx="12191997" cy="532769"/>
            <a:chOff x="0" y="6325233"/>
            <a:chExt cx="12191997" cy="532769"/>
          </a:xfrm>
        </p:grpSpPr>
        <p:sp>
          <p:nvSpPr>
            <p:cNvPr id="7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325233"/>
              <a:ext cx="2828925" cy="532769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9111" r="9225" b="6260"/>
          <a:stretch/>
        </p:blipFill>
        <p:spPr>
          <a:xfrm>
            <a:off x="1927344" y="3473179"/>
            <a:ext cx="5489340" cy="273476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130424" y="3519484"/>
            <a:ext cx="444500" cy="24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798" y="1213631"/>
            <a:ext cx="1291124" cy="1027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975" y="1535001"/>
            <a:ext cx="1291124" cy="1027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760" y="1690688"/>
            <a:ext cx="1291124" cy="10274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9399" y="1653314"/>
            <a:ext cx="1291124" cy="1027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561" y="1821142"/>
            <a:ext cx="1291124" cy="10274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6923" y="1139666"/>
            <a:ext cx="1291123" cy="1027419"/>
          </a:xfrm>
          <a:prstGeom prst="rect">
            <a:avLst/>
          </a:prstGeom>
        </p:spPr>
      </p:pic>
      <p:pic>
        <p:nvPicPr>
          <p:cNvPr id="32" name="Picture 2" descr="http://www.nhs.uk/Livewell/fitness/PublishingImages/COMMON%20EXERCISE%20MISTAKES/lunge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182" y="1983032"/>
            <a:ext cx="1291123" cy="102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4522" y="1891904"/>
            <a:ext cx="1291124" cy="10274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0971" y="1761451"/>
            <a:ext cx="1291123" cy="10274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8571" y="1528799"/>
            <a:ext cx="1291123" cy="1027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77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33" y="1421432"/>
            <a:ext cx="5976569" cy="4755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Mistakes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7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522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Road to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90688"/>
            <a:ext cx="10210800" cy="1669254"/>
          </a:xfrm>
        </p:spPr>
        <p:txBody>
          <a:bodyPr/>
          <a:lstStyle/>
          <a:p>
            <a:r>
              <a:rPr lang="en-AU" dirty="0"/>
              <a:t>Removing assumptions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Detecting the exercise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Detecting and analysing each repeat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Designing a system that can interact with the weightlifters</a:t>
            </a:r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25232"/>
            <a:ext cx="12191997" cy="532769"/>
            <a:chOff x="0" y="6325233"/>
            <a:chExt cx="12191997" cy="532769"/>
          </a:xfrm>
        </p:grpSpPr>
        <p:sp>
          <p:nvSpPr>
            <p:cNvPr id="7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325233"/>
              <a:ext cx="2828925" cy="532769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9111" r="9225" b="6260"/>
          <a:stretch/>
        </p:blipFill>
        <p:spPr>
          <a:xfrm>
            <a:off x="1927344" y="3473179"/>
            <a:ext cx="5489340" cy="273476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130424" y="3519484"/>
            <a:ext cx="444500" cy="24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798" y="1213631"/>
            <a:ext cx="1291124" cy="1027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975" y="1535001"/>
            <a:ext cx="1291124" cy="1027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760" y="1690688"/>
            <a:ext cx="1291124" cy="10274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9399" y="1653314"/>
            <a:ext cx="1291124" cy="1027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561" y="1821142"/>
            <a:ext cx="1291124" cy="10274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6923" y="1139666"/>
            <a:ext cx="1291123" cy="1027419"/>
          </a:xfrm>
          <a:prstGeom prst="rect">
            <a:avLst/>
          </a:prstGeom>
        </p:spPr>
      </p:pic>
      <p:pic>
        <p:nvPicPr>
          <p:cNvPr id="32" name="Picture 2" descr="http://www.nhs.uk/Livewell/fitness/PublishingImages/COMMON%20EXERCISE%20MISTAKES/lunge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182" y="1983032"/>
            <a:ext cx="1291123" cy="102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4522" y="1891904"/>
            <a:ext cx="1291124" cy="10274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0971" y="1761451"/>
            <a:ext cx="1291123" cy="10274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8571" y="1528799"/>
            <a:ext cx="1291123" cy="1027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2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36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Clustering and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K-shape: statistical (correlational base clustering)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DTW (Warping measure clustering)</a:t>
            </a:r>
          </a:p>
        </p:txBody>
      </p:sp>
      <p:pic>
        <p:nvPicPr>
          <p:cNvPr id="6" name="Picture 5" descr="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8" y="2385056"/>
            <a:ext cx="3992807" cy="1119556"/>
          </a:xfrm>
          <a:prstGeom prst="rect">
            <a:avLst/>
          </a:prstGeom>
        </p:spPr>
      </p:pic>
      <p:pic>
        <p:nvPicPr>
          <p:cNvPr id="7" name="Picture 6" descr="Figure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62" y="2385479"/>
            <a:ext cx="3992807" cy="1027346"/>
          </a:xfrm>
          <a:prstGeom prst="rect">
            <a:avLst/>
          </a:prstGeom>
        </p:spPr>
      </p:pic>
      <p:pic>
        <p:nvPicPr>
          <p:cNvPr id="8" name="Picture 7" descr="Figur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377429"/>
            <a:ext cx="3972320" cy="1129033"/>
          </a:xfrm>
          <a:prstGeom prst="rect">
            <a:avLst/>
          </a:prstGeom>
        </p:spPr>
      </p:pic>
      <p:pic>
        <p:nvPicPr>
          <p:cNvPr id="9" name="Picture 8" descr="Figure2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9" y="2385058"/>
            <a:ext cx="3992642" cy="1025702"/>
          </a:xfrm>
          <a:prstGeom prst="rect">
            <a:avLst/>
          </a:prstGeom>
        </p:spPr>
      </p:pic>
      <p:pic>
        <p:nvPicPr>
          <p:cNvPr id="10" name="Picture 9" descr="Figur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1" y="2369803"/>
            <a:ext cx="3992807" cy="1134809"/>
          </a:xfrm>
          <a:prstGeom prst="rect">
            <a:avLst/>
          </a:prstGeom>
        </p:spPr>
      </p:pic>
      <p:pic>
        <p:nvPicPr>
          <p:cNvPr id="11" name="Picture 10" descr="Figure2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62" y="2385058"/>
            <a:ext cx="3992807" cy="1025702"/>
          </a:xfrm>
          <a:prstGeom prst="rect">
            <a:avLst/>
          </a:prstGeom>
        </p:spPr>
      </p:pic>
      <p:pic>
        <p:nvPicPr>
          <p:cNvPr id="12" name="Picture 11" descr="Figure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377429"/>
            <a:ext cx="4022818" cy="1143385"/>
          </a:xfrm>
          <a:prstGeom prst="rect">
            <a:avLst/>
          </a:prstGeom>
        </p:spPr>
      </p:pic>
      <p:pic>
        <p:nvPicPr>
          <p:cNvPr id="13" name="Picture 12" descr="Figure23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62" y="2385057"/>
            <a:ext cx="3992807" cy="1025702"/>
          </a:xfrm>
          <a:prstGeom prst="rect">
            <a:avLst/>
          </a:prstGeom>
        </p:spPr>
      </p:pic>
      <p:pic>
        <p:nvPicPr>
          <p:cNvPr id="14" name="Picture 13" descr="Figure5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6" y="2367953"/>
            <a:ext cx="4053640" cy="1136659"/>
          </a:xfrm>
          <a:prstGeom prst="rect">
            <a:avLst/>
          </a:prstGeom>
        </p:spPr>
      </p:pic>
      <p:pic>
        <p:nvPicPr>
          <p:cNvPr id="15" name="Picture 14" descr="Figure24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9" y="2385056"/>
            <a:ext cx="3992642" cy="1025702"/>
          </a:xfrm>
          <a:prstGeom prst="rect">
            <a:avLst/>
          </a:prstGeom>
        </p:spPr>
      </p:pic>
      <p:pic>
        <p:nvPicPr>
          <p:cNvPr id="16" name="Picture 15" descr="Figure6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6" y="2370597"/>
            <a:ext cx="4063884" cy="1139533"/>
          </a:xfrm>
          <a:prstGeom prst="rect">
            <a:avLst/>
          </a:prstGeom>
        </p:spPr>
      </p:pic>
      <p:pic>
        <p:nvPicPr>
          <p:cNvPr id="17" name="Picture 16" descr="Figure25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9" y="2385057"/>
            <a:ext cx="3992642" cy="1025702"/>
          </a:xfrm>
          <a:prstGeom prst="rect">
            <a:avLst/>
          </a:prstGeom>
        </p:spPr>
      </p:pic>
      <p:pic>
        <p:nvPicPr>
          <p:cNvPr id="18" name="Picture 17" descr="Figure7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1" y="2373810"/>
            <a:ext cx="4044115" cy="1133942"/>
          </a:xfrm>
          <a:prstGeom prst="rect">
            <a:avLst/>
          </a:prstGeom>
        </p:spPr>
      </p:pic>
      <p:pic>
        <p:nvPicPr>
          <p:cNvPr id="19" name="Picture 18" descr="Figure26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9" y="2385479"/>
            <a:ext cx="3992642" cy="1027346"/>
          </a:xfrm>
          <a:prstGeom prst="rect">
            <a:avLst/>
          </a:prstGeom>
        </p:spPr>
      </p:pic>
      <p:pic>
        <p:nvPicPr>
          <p:cNvPr id="20" name="Picture 19" descr="Figure8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" y="2381916"/>
            <a:ext cx="4043396" cy="1133785"/>
          </a:xfrm>
          <a:prstGeom prst="rect">
            <a:avLst/>
          </a:prstGeom>
        </p:spPr>
      </p:pic>
      <p:pic>
        <p:nvPicPr>
          <p:cNvPr id="21" name="Picture 20" descr="Figure27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9" y="2385057"/>
            <a:ext cx="3992642" cy="1025702"/>
          </a:xfrm>
          <a:prstGeom prst="rect">
            <a:avLst/>
          </a:prstGeom>
        </p:spPr>
      </p:pic>
      <p:pic>
        <p:nvPicPr>
          <p:cNvPr id="22" name="Picture 21" descr="Figure9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7" y="2364232"/>
            <a:ext cx="4114051" cy="1153549"/>
          </a:xfrm>
          <a:prstGeom prst="rect">
            <a:avLst/>
          </a:prstGeom>
        </p:spPr>
      </p:pic>
      <p:pic>
        <p:nvPicPr>
          <p:cNvPr id="23" name="Picture 22" descr="Figure28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62" y="2385056"/>
            <a:ext cx="3992807" cy="1025702"/>
          </a:xfrm>
          <a:prstGeom prst="rect">
            <a:avLst/>
          </a:prstGeom>
        </p:spPr>
      </p:pic>
      <p:pic>
        <p:nvPicPr>
          <p:cNvPr id="24" name="Picture 23" descr="Figure19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08" y="2385055"/>
            <a:ext cx="3992642" cy="10257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68481" y="4932383"/>
            <a:ext cx="3127519" cy="99373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31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0" b="5708"/>
          <a:stretch/>
        </p:blipFill>
        <p:spPr>
          <a:xfrm>
            <a:off x="100604" y="-95624"/>
            <a:ext cx="4572000" cy="2898589"/>
          </a:xfrm>
          <a:prstGeom prst="rect">
            <a:avLst/>
          </a:prstGeom>
          <a:effectLst>
            <a:softEdge rad="3556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618913"/>
            <a:ext cx="9573087" cy="1677878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chemeClr val="bg1"/>
                </a:solidFill>
              </a:rPr>
              <a:t>Detecting Unseen Anomalies in Weights Training Exercises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8936"/>
            <a:ext cx="9144000" cy="1406864"/>
          </a:xfrm>
        </p:spPr>
        <p:txBody>
          <a:bodyPr>
            <a:normAutofit fontScale="92500" lnSpcReduction="20000"/>
          </a:bodyPr>
          <a:lstStyle/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Yousef Kowsar, </a:t>
            </a:r>
            <a:r>
              <a:rPr lang="en-AU" dirty="0" err="1">
                <a:solidFill>
                  <a:schemeClr val="bg1"/>
                </a:solidFill>
              </a:rPr>
              <a:t>Masud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Moshtaghi</a:t>
            </a:r>
            <a:r>
              <a:rPr lang="en-AU" dirty="0">
                <a:solidFill>
                  <a:schemeClr val="bg1"/>
                </a:solidFill>
              </a:rPr>
              <a:t>, Eduardo </a:t>
            </a:r>
            <a:r>
              <a:rPr lang="en-AU" dirty="0" err="1">
                <a:solidFill>
                  <a:schemeClr val="bg1"/>
                </a:solidFill>
              </a:rPr>
              <a:t>Velloso</a:t>
            </a:r>
            <a:r>
              <a:rPr lang="en-AU" dirty="0">
                <a:solidFill>
                  <a:schemeClr val="bg1"/>
                </a:solidFill>
              </a:rPr>
              <a:t>, Lars </a:t>
            </a:r>
            <a:r>
              <a:rPr lang="en-AU" dirty="0" err="1">
                <a:solidFill>
                  <a:schemeClr val="bg1"/>
                </a:solidFill>
              </a:rPr>
              <a:t>Kulik</a:t>
            </a:r>
            <a:r>
              <a:rPr lang="en-AU" dirty="0">
                <a:solidFill>
                  <a:schemeClr val="bg1"/>
                </a:solidFill>
              </a:rPr>
              <a:t>, Christopher </a:t>
            </a:r>
            <a:r>
              <a:rPr lang="en-AU" dirty="0" err="1">
                <a:solidFill>
                  <a:schemeClr val="bg1"/>
                </a:solidFill>
              </a:rPr>
              <a:t>Leckie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y.Kowsar@student.unimelb.edu.au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2" r="9899" b="13116"/>
          <a:stretch/>
        </p:blipFill>
        <p:spPr>
          <a:xfrm>
            <a:off x="7480626" y="5536392"/>
            <a:ext cx="3964315" cy="1263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075"/>
            <a:ext cx="45243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5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6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Beginners</a:t>
            </a:r>
          </a:p>
        </p:txBody>
      </p:sp>
      <p:pic>
        <p:nvPicPr>
          <p:cNvPr id="4" name="Simpsons - Homer goes to the Gy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8663" y="1690688"/>
            <a:ext cx="5654675" cy="43497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"King of the Hill" the ninth season of the American animated television series The Simpsons.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67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6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Professionals</a:t>
            </a:r>
          </a:p>
        </p:txBody>
      </p:sp>
      <p:pic>
        <p:nvPicPr>
          <p:cNvPr id="4" name="Ronnie Coleman Chest Workout Dumbbell Bench Pr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635" r="9328"/>
          <a:stretch>
            <a:fillRect/>
          </a:stretch>
        </p:blipFill>
        <p:spPr>
          <a:xfrm>
            <a:off x="2974018" y="1825625"/>
            <a:ext cx="6267635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https://ronniecoleman.net/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07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0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Learn from the correct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Homer can learn from personal trainer</a:t>
            </a:r>
          </a:p>
          <a:p>
            <a:r>
              <a:rPr lang="en-AU" dirty="0"/>
              <a:t>The system can learn from low weight exercise of Ronnie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41" y="3594345"/>
            <a:ext cx="3441375" cy="2581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301"/>
          <a:stretch/>
        </p:blipFill>
        <p:spPr>
          <a:xfrm>
            <a:off x="7593986" y="3594345"/>
            <a:ext cx="3622653" cy="258261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ronnie Coleman wiki, Homer at the gym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93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2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pic>
        <p:nvPicPr>
          <p:cNvPr id="4" name="How to develop biceps (for men and women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35519" r="31526"/>
          <a:stretch>
            <a:fillRect/>
          </a:stretch>
        </p:blipFill>
        <p:spPr>
          <a:xfrm>
            <a:off x="4870450" y="1228150"/>
            <a:ext cx="1919701" cy="4368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12" y="560968"/>
            <a:ext cx="1189892" cy="1731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4"/>
          <a:stretch/>
        </p:blipFill>
        <p:spPr>
          <a:xfrm>
            <a:off x="7796627" y="3284711"/>
            <a:ext cx="1189893" cy="2312309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passion4profession, Eduardo et al. http://dl.acm.org/citation.cfm?id=2459256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6626" y="560967"/>
            <a:ext cx="1189893" cy="1731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t="9616" r="2888" b="30733"/>
          <a:stretch/>
        </p:blipFill>
        <p:spPr>
          <a:xfrm rot="5400000" flipV="1">
            <a:off x="1872305" y="3845920"/>
            <a:ext cx="2312308" cy="1189893"/>
          </a:xfrm>
          <a:prstGeom prst="rect">
            <a:avLst/>
          </a:prstGeom>
        </p:spPr>
      </p:pic>
      <p:sp>
        <p:nvSpPr>
          <p:cNvPr id="9" name="Multiplication Sign 8"/>
          <p:cNvSpPr/>
          <p:nvPr/>
        </p:nvSpPr>
        <p:spPr>
          <a:xfrm>
            <a:off x="3276600" y="711200"/>
            <a:ext cx="346804" cy="3937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Multiplication Sign 14"/>
          <p:cNvSpPr/>
          <p:nvPr/>
        </p:nvSpPr>
        <p:spPr>
          <a:xfrm>
            <a:off x="7863793" y="3313574"/>
            <a:ext cx="346804" cy="3937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Multiplication Sign 15"/>
          <p:cNvSpPr/>
          <p:nvPr/>
        </p:nvSpPr>
        <p:spPr>
          <a:xfrm>
            <a:off x="3286854" y="3284711"/>
            <a:ext cx="346804" cy="3937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Multiplication Sign 16"/>
          <p:cNvSpPr/>
          <p:nvPr/>
        </p:nvSpPr>
        <p:spPr>
          <a:xfrm>
            <a:off x="7854950" y="666750"/>
            <a:ext cx="346804" cy="3937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276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 animBg="1"/>
      <p:bldP spid="15" grpId="0" animBg="1"/>
      <p:bldP spid="16" grpId="0" animBg="1"/>
      <p:bldP spid="17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3630"/>
              </p:ext>
            </p:extLst>
          </p:nvPr>
        </p:nvGraphicFramePr>
        <p:xfrm>
          <a:off x="4305302" y="2722843"/>
          <a:ext cx="1701800" cy="2200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3717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sp>
        <p:nvSpPr>
          <p:cNvPr id="11" name="Flowchart: Decision 10"/>
          <p:cNvSpPr/>
          <p:nvPr/>
        </p:nvSpPr>
        <p:spPr>
          <a:xfrm>
            <a:off x="7543800" y="2736734"/>
            <a:ext cx="2722944" cy="2026248"/>
          </a:xfrm>
          <a:prstGeom prst="flowChartDecision">
            <a:avLst/>
          </a:prstGeom>
          <a:noFill/>
          <a:ln w="412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8" name="Arrow: Down 17"/>
          <p:cNvSpPr/>
          <p:nvPr/>
        </p:nvSpPr>
        <p:spPr>
          <a:xfrm rot="16200000">
            <a:off x="6446441" y="3368957"/>
            <a:ext cx="704850" cy="854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1"/>
          <a:stretch/>
        </p:blipFill>
        <p:spPr>
          <a:xfrm>
            <a:off x="1233488" y="2445106"/>
            <a:ext cx="1174750" cy="2438400"/>
          </a:xfrm>
          <a:prstGeom prst="rect">
            <a:avLst/>
          </a:prstGeom>
        </p:spPr>
      </p:pic>
      <p:sp>
        <p:nvSpPr>
          <p:cNvPr id="30" name="Multiplication Sign 29"/>
          <p:cNvSpPr/>
          <p:nvPr/>
        </p:nvSpPr>
        <p:spPr>
          <a:xfrm>
            <a:off x="10623550" y="1652926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Connector: Elbow 31"/>
          <p:cNvCxnSpPr>
            <a:stCxn id="11" idx="3"/>
          </p:cNvCxnSpPr>
          <p:nvPr/>
        </p:nvCxnSpPr>
        <p:spPr>
          <a:xfrm flipV="1">
            <a:off x="10266744" y="2462554"/>
            <a:ext cx="864806" cy="128730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598150" y="4972787"/>
            <a:ext cx="1200150" cy="1200329"/>
            <a:chOff x="10458450" y="4336140"/>
            <a:chExt cx="1200150" cy="1200329"/>
          </a:xfrm>
        </p:grpSpPr>
        <p:sp>
          <p:nvSpPr>
            <p:cNvPr id="37" name="TextBox 36"/>
            <p:cNvSpPr txBox="1"/>
            <p:nvPr/>
          </p:nvSpPr>
          <p:spPr>
            <a:xfrm>
              <a:off x="10458450" y="4336140"/>
              <a:ext cx="749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AU" sz="7200" dirty="0">
                  <a:solidFill>
                    <a:srgbClr val="00B050"/>
                  </a:solidFill>
                </a:rPr>
                <a:t>.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233150" y="5039560"/>
              <a:ext cx="425450" cy="397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0" name="Connector: Elbow 39"/>
          <p:cNvCxnSpPr/>
          <p:nvPr/>
        </p:nvCxnSpPr>
        <p:spPr>
          <a:xfrm rot="16200000" flipH="1">
            <a:off x="10544762" y="4336646"/>
            <a:ext cx="1173578" cy="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95788" y="3437635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Learn</a:t>
            </a:r>
          </a:p>
        </p:txBody>
      </p:sp>
      <p:sp>
        <p:nvSpPr>
          <p:cNvPr id="43" name="Arrow: Down 42"/>
          <p:cNvSpPr/>
          <p:nvPr/>
        </p:nvSpPr>
        <p:spPr>
          <a:xfrm>
            <a:off x="8553450" y="1902561"/>
            <a:ext cx="806450" cy="622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Box 50"/>
          <p:cNvSpPr txBox="1"/>
          <p:nvPr/>
        </p:nvSpPr>
        <p:spPr>
          <a:xfrm>
            <a:off x="7796313" y="995504"/>
            <a:ext cx="2320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New performance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752239" y="3032480"/>
            <a:ext cx="1304687" cy="288636"/>
            <a:chOff x="2522137" y="1834905"/>
            <a:chExt cx="5912636" cy="3810519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4" t="14621" r="8088" b="11682"/>
            <a:stretch/>
          </p:blipFill>
          <p:spPr>
            <a:xfrm>
              <a:off x="2522137" y="2292428"/>
              <a:ext cx="5912636" cy="3352996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725738" y="4272562"/>
            <a:ext cx="1262064" cy="456048"/>
            <a:chOff x="2522137" y="1834905"/>
            <a:chExt cx="5912636" cy="3810519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4" t="14621" r="8088" b="11682"/>
            <a:stretch/>
          </p:blipFill>
          <p:spPr>
            <a:xfrm>
              <a:off x="2522137" y="2292428"/>
              <a:ext cx="5912636" cy="3352996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15452" y="4854560"/>
            <a:ext cx="1262064" cy="175836"/>
            <a:chOff x="2522137" y="1834905"/>
            <a:chExt cx="5912636" cy="3810519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4" t="14621" r="8088" b="11682"/>
            <a:stretch/>
          </p:blipFill>
          <p:spPr>
            <a:xfrm>
              <a:off x="2522137" y="2292428"/>
              <a:ext cx="5912636" cy="3352996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" r="7893"/>
          <a:stretch/>
        </p:blipFill>
        <p:spPr>
          <a:xfrm>
            <a:off x="2563792" y="3434877"/>
            <a:ext cx="1452646" cy="8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4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Removing noise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325234"/>
            <a:ext cx="12191997" cy="532767"/>
            <a:chOff x="0" y="6325234"/>
            <a:chExt cx="12191997" cy="532767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 rot="5400000">
              <a:off x="7163115" y="1829119"/>
              <a:ext cx="532766" cy="952499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9000">
                  <a:schemeClr val="tx1"/>
                </a:gs>
                <a:gs pos="31000">
                  <a:schemeClr val="tx1"/>
                </a:gs>
                <a:gs pos="100000">
                  <a:srgbClr val="7030A0"/>
                </a:gs>
              </a:gsLst>
              <a:lin ang="5400000" scaled="1"/>
            </a:gra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0" lvl="4" indent="0">
                <a:buNone/>
              </a:pPr>
              <a:endParaRPr lang="en-AU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325234"/>
              <a:ext cx="2828925" cy="532766"/>
            </a:xfrm>
            <a:prstGeom prst="rect">
              <a:avLst/>
            </a:prstGeom>
          </p:spPr>
        </p:pic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9639"/>
              </p:ext>
            </p:extLst>
          </p:nvPr>
        </p:nvGraphicFramePr>
        <p:xfrm>
          <a:off x="965199" y="1652924"/>
          <a:ext cx="1701800" cy="3967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8854081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dirty="0"/>
                        <a:t>WORKFLOW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683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17991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8478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11807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65039"/>
                  </a:ext>
                </a:extLst>
              </a:tr>
              <a:tr h="71796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2332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" r="7893"/>
          <a:stretch/>
        </p:blipFill>
        <p:spPr>
          <a:xfrm>
            <a:off x="3477550" y="1443771"/>
            <a:ext cx="6796824" cy="464661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477550" y="1748329"/>
            <a:ext cx="6783773" cy="4342056"/>
            <a:chOff x="1651000" y="1834905"/>
            <a:chExt cx="6783773" cy="434205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0" r="8089"/>
            <a:stretch/>
          </p:blipFill>
          <p:spPr>
            <a:xfrm>
              <a:off x="1651000" y="2186854"/>
              <a:ext cx="6783773" cy="3990107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605996" y="1834905"/>
              <a:ext cx="5645293" cy="457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42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5.4|15.2|5.7|6.5|6.9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12.5|55.8|2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|16.2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1.4|6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Algerian"/>
        <a:ea typeface=""/>
        <a:cs typeface=""/>
      </a:majorFont>
      <a:minorFont>
        <a:latin typeface="Bodoni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15225</TotalTime>
  <Words>368</Words>
  <Application>Microsoft Office PowerPoint</Application>
  <PresentationFormat>Widescreen</PresentationFormat>
  <Paragraphs>131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Bodoni MT</vt:lpstr>
      <vt:lpstr>Calibri</vt:lpstr>
      <vt:lpstr>Cambria Math</vt:lpstr>
      <vt:lpstr>College TM</vt:lpstr>
      <vt:lpstr>Staubach</vt:lpstr>
      <vt:lpstr>Wingdings</vt:lpstr>
      <vt:lpstr>1_Office Theme</vt:lpstr>
      <vt:lpstr>A day at the GYM</vt:lpstr>
      <vt:lpstr>Mistakes</vt:lpstr>
      <vt:lpstr>Detecting Unseen Anomalies in Weights Training Exercises</vt:lpstr>
      <vt:lpstr>Beginners</vt:lpstr>
      <vt:lpstr>Professionals</vt:lpstr>
      <vt:lpstr>Learn from the correct performance</vt:lpstr>
      <vt:lpstr>PowerPoint Presentation</vt:lpstr>
      <vt:lpstr>Workflow</vt:lpstr>
      <vt:lpstr>Step 1: Removing noise</vt:lpstr>
      <vt:lpstr>Step 2: Finding each repeats</vt:lpstr>
      <vt:lpstr>Step 3: Finding correct repeats</vt:lpstr>
      <vt:lpstr>Step 3: Finding correct repeats</vt:lpstr>
      <vt:lpstr>Step 3: Finding correct repeats</vt:lpstr>
      <vt:lpstr>Step 4: Oracle pattern</vt:lpstr>
      <vt:lpstr>Step 5: region of variance</vt:lpstr>
      <vt:lpstr>Detecting mistakes</vt:lpstr>
      <vt:lpstr>Experiment</vt:lpstr>
      <vt:lpstr>Conclusion</vt:lpstr>
      <vt:lpstr>Road to Future</vt:lpstr>
      <vt:lpstr>Road to Future</vt:lpstr>
      <vt:lpstr>Thank You!</vt:lpstr>
      <vt:lpstr>Clustering and prototyping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Kowsar</dc:creator>
  <cp:lastModifiedBy>Yousef Kowsar</cp:lastModifiedBy>
  <cp:revision>132</cp:revision>
  <dcterms:created xsi:type="dcterms:W3CDTF">2016-10-21T04:21:52Z</dcterms:created>
  <dcterms:modified xsi:type="dcterms:W3CDTF">2017-01-25T04:14:06Z</dcterms:modified>
</cp:coreProperties>
</file>